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47" r:id="rId1"/>
  </p:sldMasterIdLst>
  <p:notesMasterIdLst>
    <p:notesMasterId r:id="rId3"/>
  </p:notesMasterIdLst>
  <p:sldIdLst>
    <p:sldId id="256" r:id="rId2"/>
  </p:sldIdLst>
  <p:sldSz cx="43891200" cy="32918400"/>
  <p:notesSz cx="6858000" cy="9144000"/>
  <p:embeddedFontLst>
    <p:embeddedFont>
      <p:font typeface="Corbel" panose="020B0503020204020204" pitchFamily="34" charset="0"/>
      <p:regular r:id="rId4"/>
      <p:bold r:id="rId5"/>
      <p:italic r:id="rId6"/>
      <p:boldItalic r:id="rId7"/>
    </p:embeddedFont>
    <p:embeddedFont>
      <p:font typeface="Lato" panose="020F0502020204030203" pitchFamily="34" charset="0"/>
      <p:regular r:id="rId8"/>
      <p:bold r:id="rId9"/>
      <p:italic r:id="rId10"/>
      <p:boldItalic r:id="rId11"/>
    </p:embeddedFont>
    <p:embeddedFont>
      <p:font typeface="Trebuchet MS" panose="020B0603020202020204" pitchFamily="34" charset="0"/>
      <p:regular r:id="rId12"/>
      <p:bold r:id="rId13"/>
      <p:italic r:id="rId14"/>
      <p:boldItalic r:id="rId15"/>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BTmAFAHY7pa8NB5lz/+vQr9rb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 d="100"/>
          <a:sy n="20" d="100"/>
        </p:scale>
        <p:origin x="120" y="42"/>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font" Target="fonts/font12.fntdata"/><Relationship Id="rId10" Type="http://schemas.openxmlformats.org/officeDocument/2006/relationships/font" Target="fonts/font7.fntdata"/><Relationship Id="rId19"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877819" y="877819"/>
            <a:ext cx="42135552" cy="31162752"/>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995928" y="4235405"/>
            <a:ext cx="35881056" cy="14045184"/>
          </a:xfrm>
        </p:spPr>
        <p:txBody>
          <a:bodyPr anchor="b">
            <a:normAutofit/>
          </a:bodyPr>
          <a:lstStyle>
            <a:lvl1pPr algn="ctr">
              <a:lnSpc>
                <a:spcPct val="85000"/>
              </a:lnSpc>
              <a:defRPr sz="28800" b="1" cap="all" baseline="0">
                <a:solidFill>
                  <a:srgbClr val="FFFF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154313" y="18574250"/>
            <a:ext cx="31564296" cy="6663192"/>
          </a:xfrm>
        </p:spPr>
        <p:txBody>
          <a:bodyPr>
            <a:normAutofit/>
          </a:bodyPr>
          <a:lstStyle>
            <a:lvl1pPr marL="0" indent="0" algn="ctr">
              <a:spcBef>
                <a:spcPts val="4800"/>
              </a:spcBef>
              <a:buNone/>
              <a:defRPr sz="8640">
                <a:solidFill>
                  <a:srgbClr val="FFFFFF"/>
                </a:solidFill>
              </a:defRPr>
            </a:lvl1pPr>
            <a:lvl2pPr marL="1645920" indent="0" algn="ctr">
              <a:buNone/>
              <a:defRPr sz="8640"/>
            </a:lvl2pPr>
            <a:lvl3pPr marL="3291840" indent="0" algn="ctr">
              <a:buNone/>
              <a:defRPr sz="8640"/>
            </a:lvl3pPr>
            <a:lvl4pPr marL="4937760" indent="0" algn="ctr">
              <a:buNone/>
              <a:defRPr sz="7200"/>
            </a:lvl4pPr>
            <a:lvl5pPr marL="6583680" indent="0" algn="ctr">
              <a:buNone/>
              <a:defRPr sz="7200"/>
            </a:lvl5pPr>
            <a:lvl6pPr marL="8229600" indent="0" algn="ctr">
              <a:buNone/>
              <a:defRPr sz="7200"/>
            </a:lvl6pPr>
            <a:lvl7pPr marL="9875520" indent="0" algn="ctr">
              <a:buNone/>
              <a:defRPr sz="7200"/>
            </a:lvl7pPr>
            <a:lvl8pPr marL="11521440" indent="0" algn="ctr">
              <a:buNone/>
              <a:defRPr sz="7200"/>
            </a:lvl8pPr>
            <a:lvl9pPr marL="13167360" indent="0" algn="ctr">
              <a:buNone/>
              <a:defRPr sz="7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83A977F-2504-E741-85B4-8F01994E1F25}" type="datetimeFigureOut">
              <a:rPr lang="en-US" smtClean="0"/>
              <a:t>6/27/2024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marL="0" lvl="0" indent="0" algn="r" rtl="0">
              <a:spcBef>
                <a:spcPts val="0"/>
              </a:spcBef>
              <a:spcAft>
                <a:spcPts val="0"/>
              </a:spcAft>
              <a:buNone/>
            </a:pPr>
            <a:fld id="{00000000-1234-1234-1234-123412341234}" type="slidenum">
              <a:rPr lang="en-US" smtClean="0"/>
              <a:t>‹#›</a:t>
            </a:fld>
            <a:endParaRPr lang="en-US"/>
          </a:p>
        </p:txBody>
      </p:sp>
      <p:cxnSp>
        <p:nvCxnSpPr>
          <p:cNvPr id="8" name="Straight Connector 7"/>
          <p:cNvCxnSpPr/>
          <p:nvPr/>
        </p:nvCxnSpPr>
        <p:spPr>
          <a:xfrm>
            <a:off x="7123178" y="17922240"/>
            <a:ext cx="2962656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70300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smtClean="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48242997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3657600"/>
            <a:ext cx="8366760" cy="259689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4114802" y="3657600"/>
            <a:ext cx="26746200" cy="2596896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smtClean="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51263359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extLst>
      <p:ext uri="{BB962C8B-B14F-4D97-AF65-F5344CB8AC3E}">
        <p14:creationId xmlns:p14="http://schemas.microsoft.com/office/powerpoint/2010/main" val="327545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lvl1pPr>
              <a:spcBef>
                <a:spcPts val="4800"/>
              </a:spcBef>
              <a:defRPr/>
            </a:lvl1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smtClean="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2632805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3983126" y="5633160"/>
            <a:ext cx="35881056" cy="14045184"/>
          </a:xfrm>
        </p:spPr>
        <p:txBody>
          <a:bodyPr anchor="b">
            <a:noAutofit/>
          </a:bodyPr>
          <a:lstStyle>
            <a:lvl1pPr algn="ctr">
              <a:lnSpc>
                <a:spcPct val="85000"/>
              </a:lnSpc>
              <a:defRPr sz="28800" b="0" cap="all" baseline="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155741" y="19941696"/>
            <a:ext cx="31568746" cy="6546269"/>
          </a:xfrm>
        </p:spPr>
        <p:txBody>
          <a:bodyPr anchor="t">
            <a:normAutofit/>
          </a:bodyPr>
          <a:lstStyle>
            <a:lvl1pPr marL="0" indent="0" algn="ctr">
              <a:buNone/>
              <a:defRPr sz="8640">
                <a:solidFill>
                  <a:schemeClr val="accent1"/>
                </a:solidFill>
              </a:defRPr>
            </a:lvl1pPr>
            <a:lvl2pPr marL="1645920" indent="0">
              <a:buNone/>
              <a:defRPr sz="6480">
                <a:solidFill>
                  <a:schemeClr val="tx1">
                    <a:tint val="75000"/>
                  </a:schemeClr>
                </a:solidFill>
              </a:defRPr>
            </a:lvl2pPr>
            <a:lvl3pPr marL="3291840" indent="0">
              <a:buNone/>
              <a:defRPr sz="5760">
                <a:solidFill>
                  <a:schemeClr val="tx1">
                    <a:tint val="75000"/>
                  </a:schemeClr>
                </a:solidFill>
              </a:defRPr>
            </a:lvl3pPr>
            <a:lvl4pPr marL="4937760" indent="0">
              <a:buNone/>
              <a:defRPr sz="5040">
                <a:solidFill>
                  <a:schemeClr val="tx1">
                    <a:tint val="75000"/>
                  </a:schemeClr>
                </a:solidFill>
              </a:defRPr>
            </a:lvl4pPr>
            <a:lvl5pPr marL="6583680" indent="0">
              <a:buNone/>
              <a:defRPr sz="5040">
                <a:solidFill>
                  <a:schemeClr val="tx1">
                    <a:tint val="75000"/>
                  </a:schemeClr>
                </a:solidFill>
              </a:defRPr>
            </a:lvl5pPr>
            <a:lvl6pPr marL="8229600" indent="0">
              <a:buNone/>
              <a:defRPr sz="5040">
                <a:solidFill>
                  <a:schemeClr val="tx1">
                    <a:tint val="75000"/>
                  </a:schemeClr>
                </a:solidFill>
              </a:defRPr>
            </a:lvl6pPr>
            <a:lvl7pPr marL="9875520" indent="0">
              <a:buNone/>
              <a:defRPr sz="5040">
                <a:solidFill>
                  <a:schemeClr val="tx1">
                    <a:tint val="75000"/>
                  </a:schemeClr>
                </a:solidFill>
              </a:defRPr>
            </a:lvl7pPr>
            <a:lvl8pPr marL="11521440" indent="0">
              <a:buNone/>
              <a:defRPr sz="5040">
                <a:solidFill>
                  <a:schemeClr val="tx1">
                    <a:tint val="75000"/>
                  </a:schemeClr>
                </a:solidFill>
              </a:defRPr>
            </a:lvl8pPr>
            <a:lvl9pPr marL="13167360" indent="0">
              <a:buNone/>
              <a:defRPr sz="504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ABB9B27-4D02-2940-AED5-BC8F2B3B1507}" type="datetimeFigureOut">
              <a:rPr lang="en-US" smtClean="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cxnSp>
        <p:nvCxnSpPr>
          <p:cNvPr id="7" name="Straight Connector 6"/>
          <p:cNvCxnSpPr/>
          <p:nvPr/>
        </p:nvCxnSpPr>
        <p:spPr>
          <a:xfrm>
            <a:off x="7132322" y="19297958"/>
            <a:ext cx="2962656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393370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4114800" y="9875515"/>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22563403" y="9875520"/>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smtClean="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95422111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4114800" y="9607253"/>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l-GR"/>
              <a:t>Στυλ κειμένου υποδείγματος</a:t>
            </a:r>
          </a:p>
        </p:txBody>
      </p:sp>
      <p:sp>
        <p:nvSpPr>
          <p:cNvPr id="4" name="Content Placeholder 3"/>
          <p:cNvSpPr>
            <a:spLocks noGrp="1"/>
          </p:cNvSpPr>
          <p:nvPr>
            <p:ph sz="half" idx="2"/>
          </p:nvPr>
        </p:nvSpPr>
        <p:spPr>
          <a:xfrm>
            <a:off x="4114800" y="13063118"/>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22569024" y="9595354"/>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l-GR"/>
              <a:t>Στυλ κειμένου υποδείγματος</a:t>
            </a:r>
          </a:p>
        </p:txBody>
      </p:sp>
      <p:sp>
        <p:nvSpPr>
          <p:cNvPr id="6" name="Content Placeholder 5"/>
          <p:cNvSpPr>
            <a:spLocks noGrp="1"/>
          </p:cNvSpPr>
          <p:nvPr>
            <p:ph sz="quarter" idx="4"/>
          </p:nvPr>
        </p:nvSpPr>
        <p:spPr>
          <a:xfrm>
            <a:off x="22569024" y="13052746"/>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smtClean="0"/>
              <a:t>6/27/2024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2774429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smtClean="0"/>
              <a:t>6/27/2024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19758752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smtClean="0"/>
              <a:t>6/27/2024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79737391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9820707" y="5266944"/>
            <a:ext cx="19918262" cy="22384512"/>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114800" y="13606272"/>
            <a:ext cx="13606272" cy="14045184"/>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1EB8CB6-48D8-4E47-B0D3-B56230F429D0}" type="datetimeFigureOut">
              <a:rPr lang="en-US" smtClean="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80392980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9291716" y="5135268"/>
            <a:ext cx="20436974" cy="22296734"/>
          </a:xfrm>
        </p:spPr>
        <p:txBody>
          <a:bodyPr lIns="274320" tIns="182880" anchor="t">
            <a:normAutofit/>
          </a:bodyPr>
          <a:lstStyle>
            <a:lvl1pPr marL="0" indent="0">
              <a:buNone/>
              <a:defRPr sz="1008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114800" y="13606272"/>
            <a:ext cx="13606272" cy="13825728"/>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EF716D3-DCE8-CC45-8106-AE5DFCD073F9}" type="datetimeFigureOut">
              <a:rPr lang="en-US" smtClean="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26946199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877824" y="877824"/>
            <a:ext cx="42135552" cy="3116275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114800" y="2926080"/>
            <a:ext cx="35551872" cy="651052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4114807" y="9875520"/>
            <a:ext cx="35542334" cy="1938528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4114786" y="29874382"/>
            <a:ext cx="8384669" cy="1752600"/>
          </a:xfrm>
          <a:prstGeom prst="rect">
            <a:avLst/>
          </a:prstGeom>
        </p:spPr>
        <p:txBody>
          <a:bodyPr vert="horz" lIns="91440" tIns="45720" rIns="91440" bIns="45720" rtlCol="0" anchor="ctr"/>
          <a:lstStyle>
            <a:lvl1pPr algn="l">
              <a:defRPr sz="4800">
                <a:solidFill>
                  <a:schemeClr val="accent1"/>
                </a:solidFill>
              </a:defRPr>
            </a:lvl1pPr>
          </a:lstStyle>
          <a:p>
            <a:fld id="{4D9FFFB4-400D-1240-AB24-6F86C96D4DFB}" type="datetimeFigureOut">
              <a:rPr lang="en-US" smtClean="0"/>
              <a:t>6/27/2024</a:t>
            </a:fld>
            <a:endParaRPr lang="en-US" dirty="0"/>
          </a:p>
        </p:txBody>
      </p:sp>
      <p:sp>
        <p:nvSpPr>
          <p:cNvPr id="5" name="Footer Placeholder 4"/>
          <p:cNvSpPr>
            <a:spLocks noGrp="1"/>
          </p:cNvSpPr>
          <p:nvPr>
            <p:ph type="ftr" sz="quarter" idx="3"/>
          </p:nvPr>
        </p:nvSpPr>
        <p:spPr>
          <a:xfrm>
            <a:off x="14216935" y="29874382"/>
            <a:ext cx="16983989" cy="1752600"/>
          </a:xfrm>
          <a:prstGeom prst="rect">
            <a:avLst/>
          </a:prstGeom>
        </p:spPr>
        <p:txBody>
          <a:bodyPr vert="horz" lIns="91440" tIns="45720" rIns="91440" bIns="45720" rtlCol="0" anchor="ctr"/>
          <a:lstStyle>
            <a:lvl1pPr algn="ctr">
              <a:defRPr sz="4800">
                <a:solidFill>
                  <a:schemeClr val="accent1"/>
                </a:solidFill>
              </a:defRPr>
            </a:lvl1pPr>
          </a:lstStyle>
          <a:p>
            <a:endParaRPr lang="en-US" dirty="0"/>
          </a:p>
        </p:txBody>
      </p:sp>
      <p:sp>
        <p:nvSpPr>
          <p:cNvPr id="6" name="Slide Number Placeholder 5"/>
          <p:cNvSpPr>
            <a:spLocks noGrp="1"/>
          </p:cNvSpPr>
          <p:nvPr>
            <p:ph type="sldNum" sz="quarter" idx="4"/>
          </p:nvPr>
        </p:nvSpPr>
        <p:spPr>
          <a:xfrm>
            <a:off x="33586313" y="29874382"/>
            <a:ext cx="6142382" cy="1752600"/>
          </a:xfrm>
          <a:prstGeom prst="rect">
            <a:avLst/>
          </a:prstGeom>
        </p:spPr>
        <p:txBody>
          <a:bodyPr vert="horz" lIns="91440" tIns="45720" rIns="91440" bIns="45720" rtlCol="0" anchor="ctr"/>
          <a:lstStyle>
            <a:lvl1pPr algn="r">
              <a:defRPr sz="4800">
                <a:solidFill>
                  <a:schemeClr val="accent1"/>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19836475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hf sldNum="0" hdr="0" ftr="0" dt="0"/>
  <p:txStyles>
    <p:titleStyle>
      <a:lvl1pPr algn="l" defTabSz="3291840" rtl="0" eaLnBrk="1" latinLnBrk="0" hangingPunct="1">
        <a:lnSpc>
          <a:spcPct val="90000"/>
        </a:lnSpc>
        <a:spcBef>
          <a:spcPct val="0"/>
        </a:spcBef>
        <a:buNone/>
        <a:defRPr sz="19200" kern="1200">
          <a:solidFill>
            <a:schemeClr val="accent1"/>
          </a:solidFill>
          <a:latin typeface="+mj-lt"/>
          <a:ea typeface="+mj-ea"/>
          <a:cs typeface="+mj-cs"/>
        </a:defRPr>
      </a:lvl1pPr>
    </p:titleStyle>
    <p:bodyStyle>
      <a:lvl1pPr marL="822960" indent="-658368" algn="l" defTabSz="3291840" rtl="0" eaLnBrk="1" latinLnBrk="0" hangingPunct="1">
        <a:lnSpc>
          <a:spcPct val="90000"/>
        </a:lnSpc>
        <a:spcBef>
          <a:spcPts val="4800"/>
        </a:spcBef>
        <a:buClr>
          <a:schemeClr val="accent1"/>
        </a:buClr>
        <a:buSzPct val="80000"/>
        <a:buFont typeface="Corbel" pitchFamily="34" charset="0"/>
        <a:buChar char="•"/>
        <a:defRPr sz="9600" kern="1200">
          <a:solidFill>
            <a:schemeClr val="accent1"/>
          </a:solidFill>
          <a:latin typeface="+mn-lt"/>
          <a:ea typeface="+mn-ea"/>
          <a:cs typeface="+mn-cs"/>
        </a:defRPr>
      </a:lvl1pPr>
      <a:lvl2pPr marL="1645920"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8640" kern="1200">
          <a:solidFill>
            <a:schemeClr val="accent1"/>
          </a:solidFill>
          <a:latin typeface="+mn-lt"/>
          <a:ea typeface="+mn-ea"/>
          <a:cs typeface="+mn-cs"/>
        </a:defRPr>
      </a:lvl2pPr>
      <a:lvl3pPr marL="2633472"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7680" kern="1200">
          <a:solidFill>
            <a:schemeClr val="accent1"/>
          </a:solidFill>
          <a:latin typeface="+mn-lt"/>
          <a:ea typeface="+mn-ea"/>
          <a:cs typeface="+mn-cs"/>
        </a:defRPr>
      </a:lvl3pPr>
      <a:lvl4pPr marL="3621024"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4pPr>
      <a:lvl5pPr marL="4416576"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5pPr>
      <a:lvl6pPr marL="528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6pPr>
      <a:lvl7pPr marL="624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7pPr>
      <a:lvl8pPr marL="720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8pPr>
      <a:lvl9pPr marL="816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Shape 107"/>
        <p:cNvGrpSpPr/>
        <p:nvPr/>
      </p:nvGrpSpPr>
      <p:grpSpPr>
        <a:xfrm>
          <a:off x="0" y="0"/>
          <a:ext cx="0" cy="0"/>
          <a:chOff x="0" y="0"/>
          <a:chExt cx="0" cy="0"/>
        </a:xfrm>
      </p:grpSpPr>
      <p:sp>
        <p:nvSpPr>
          <p:cNvPr id="108" name="Google Shape;108;p1"/>
          <p:cNvSpPr txBox="1">
            <a:spLocks noGrp="1"/>
          </p:cNvSpPr>
          <p:nvPr>
            <p:ph type="body" idx="1"/>
          </p:nvPr>
        </p:nvSpPr>
        <p:spPr>
          <a:xfrm>
            <a:off x="459674" y="6378482"/>
            <a:ext cx="10056900" cy="7940585"/>
          </a:xfrm>
          <a:prstGeom prst="rect">
            <a:avLst/>
          </a:prstGeom>
          <a:noFill/>
          <a:ln>
            <a:noFill/>
          </a:ln>
        </p:spPr>
        <p:txBody>
          <a:bodyPr spcFirstLastPara="1" wrap="square" lIns="228575" tIns="228575" rIns="228575" bIns="228575" anchor="t" anchorCtr="0">
            <a:spAutoFit/>
          </a:bodyPr>
          <a:lstStyle/>
          <a:p>
            <a:pPr marL="0" lvl="0" indent="0" algn="just" rtl="0">
              <a:spcBef>
                <a:spcPts val="0"/>
              </a:spcBef>
              <a:spcAft>
                <a:spcPts val="0"/>
              </a:spcAft>
              <a:buClr>
                <a:srgbClr val="205867"/>
              </a:buClr>
              <a:buSzPts val="3600"/>
              <a:buNone/>
            </a:pPr>
            <a:r>
              <a:rPr lang="en-US" sz="5400" b="1" dirty="0"/>
              <a:t>This presentation explores the lifelong training of employees within the financial audit mechanism in Greece. By using mentoring and coaching as key educational counseling approaches, this training aims to enhance the professional and personal growth of financial auditors.</a:t>
            </a:r>
          </a:p>
        </p:txBody>
      </p:sp>
      <p:sp>
        <p:nvSpPr>
          <p:cNvPr id="109" name="Google Shape;109;p1"/>
          <p:cNvSpPr txBox="1">
            <a:spLocks noGrp="1"/>
          </p:cNvSpPr>
          <p:nvPr>
            <p:ph type="body" idx="2"/>
          </p:nvPr>
        </p:nvSpPr>
        <p:spPr>
          <a:xfrm>
            <a:off x="477827" y="5548749"/>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INTRODUCTION</a:t>
            </a:r>
            <a:endParaRPr sz="6000"/>
          </a:p>
        </p:txBody>
      </p:sp>
      <p:sp>
        <p:nvSpPr>
          <p:cNvPr id="110" name="Google Shape;110;p1"/>
          <p:cNvSpPr txBox="1">
            <a:spLocks noGrp="1"/>
          </p:cNvSpPr>
          <p:nvPr>
            <p:ph type="body" idx="3"/>
          </p:nvPr>
        </p:nvSpPr>
        <p:spPr>
          <a:xfrm>
            <a:off x="469649" y="16269157"/>
            <a:ext cx="100506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Research problem</a:t>
            </a:r>
            <a:endParaRPr sz="6000"/>
          </a:p>
        </p:txBody>
      </p:sp>
      <p:sp>
        <p:nvSpPr>
          <p:cNvPr id="111" name="Google Shape;111;p1"/>
          <p:cNvSpPr txBox="1">
            <a:spLocks noGrp="1"/>
          </p:cNvSpPr>
          <p:nvPr>
            <p:ph type="body" idx="4"/>
          </p:nvPr>
        </p:nvSpPr>
        <p:spPr>
          <a:xfrm>
            <a:off x="11460161" y="6934200"/>
            <a:ext cx="10048800" cy="25765977"/>
          </a:xfrm>
          <a:prstGeom prst="rect">
            <a:avLst/>
          </a:prstGeom>
          <a:noFill/>
          <a:ln>
            <a:noFill/>
          </a:ln>
        </p:spPr>
        <p:txBody>
          <a:bodyPr spcFirstLastPara="1" wrap="square" lIns="228575" tIns="228575" rIns="228575" bIns="228575" anchor="t" anchorCtr="0">
            <a:spAutoFit/>
          </a:bodyPr>
          <a:lstStyle/>
          <a:p>
            <a:pPr marL="514350" lvl="0" indent="-514350" algn="ctr" rtl="0">
              <a:spcBef>
                <a:spcPts val="640"/>
              </a:spcBef>
              <a:spcAft>
                <a:spcPts val="0"/>
              </a:spcAft>
              <a:buClr>
                <a:srgbClr val="205867"/>
              </a:buClr>
              <a:buSzPts val="3200"/>
              <a:buNone/>
            </a:pPr>
            <a:r>
              <a:rPr lang="en-US" sz="6000" dirty="0"/>
              <a:t>Human Capital: Investigating how mentoring and coaching improve skills, knowledge, and competencies in financial auditors.</a:t>
            </a:r>
          </a:p>
          <a:p>
            <a:pPr marL="514350" lvl="0" indent="-514350" algn="ctr" rtl="0">
              <a:spcBef>
                <a:spcPts val="640"/>
              </a:spcBef>
              <a:spcAft>
                <a:spcPts val="0"/>
              </a:spcAft>
              <a:buClr>
                <a:srgbClr val="205867"/>
              </a:buClr>
              <a:buSzPts val="3200"/>
              <a:buNone/>
            </a:pPr>
            <a:r>
              <a:rPr lang="en-US" sz="6000" dirty="0"/>
              <a:t>Social Capital: Analyzing the impact on professional networks, trust, and workplace cohesion.</a:t>
            </a:r>
          </a:p>
          <a:p>
            <a:pPr marL="514350" lvl="0" indent="-514350" algn="ctr" rtl="0">
              <a:spcBef>
                <a:spcPts val="640"/>
              </a:spcBef>
              <a:spcAft>
                <a:spcPts val="0"/>
              </a:spcAft>
              <a:buClr>
                <a:srgbClr val="205867"/>
              </a:buClr>
              <a:buSzPts val="3200"/>
              <a:buNone/>
            </a:pPr>
            <a:r>
              <a:rPr lang="en-US" sz="6000" dirty="0"/>
              <a:t>Emotional Capital: Assessing the emotional benefits derived from personalized mentoring and coaching.</a:t>
            </a:r>
          </a:p>
          <a:p>
            <a:pPr marL="514350" lvl="0" indent="-514350" algn="ctr" rtl="0">
              <a:spcBef>
                <a:spcPts val="640"/>
              </a:spcBef>
              <a:spcAft>
                <a:spcPts val="0"/>
              </a:spcAft>
              <a:buClr>
                <a:srgbClr val="205867"/>
              </a:buClr>
              <a:buSzPts val="3200"/>
              <a:buNone/>
            </a:pPr>
            <a:r>
              <a:rPr lang="en-US" sz="6000" dirty="0"/>
              <a:t>Professional Capital: Exploring the enhancement of auditing performance and professional experiences through guided support.</a:t>
            </a:r>
          </a:p>
          <a:p>
            <a:pPr marL="514350" lvl="0" indent="-514350" algn="ctr" rtl="0">
              <a:spcBef>
                <a:spcPts val="640"/>
              </a:spcBef>
              <a:spcAft>
                <a:spcPts val="0"/>
              </a:spcAft>
              <a:buClr>
                <a:srgbClr val="205867"/>
              </a:buClr>
              <a:buSzPts val="3200"/>
              <a:buNone/>
            </a:pPr>
            <a:endParaRPr lang="en-US" sz="6000" dirty="0"/>
          </a:p>
          <a:p>
            <a:pPr marL="0" indent="0">
              <a:spcBef>
                <a:spcPts val="6400"/>
              </a:spcBef>
              <a:buSzPts val="6000"/>
            </a:pPr>
            <a:r>
              <a:rPr lang="en-US" sz="6000" dirty="0"/>
              <a:t>The study employs qualitative and quantitative research methods, including surveys, interviews, and case studies. Data is collected from various financial institutions to understand the impact of mentoring and coaching on the development of financial auditors.</a:t>
            </a:r>
            <a:endParaRPr sz="4800" b="1" dirty="0">
              <a:solidFill>
                <a:schemeClr val="dk1"/>
              </a:solidFill>
              <a:latin typeface="Arial"/>
              <a:ea typeface="Arial"/>
              <a:cs typeface="Arial"/>
              <a:sym typeface="Arial"/>
            </a:endParaRPr>
          </a:p>
        </p:txBody>
      </p:sp>
      <p:sp>
        <p:nvSpPr>
          <p:cNvPr id="112" name="Google Shape;112;p1"/>
          <p:cNvSpPr txBox="1">
            <a:spLocks noGrp="1"/>
          </p:cNvSpPr>
          <p:nvPr>
            <p:ph type="body" idx="5"/>
          </p:nvPr>
        </p:nvSpPr>
        <p:spPr>
          <a:xfrm>
            <a:off x="11460162" y="5525666"/>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000" dirty="0"/>
              <a:t>Areas of research</a:t>
            </a:r>
            <a:endParaRPr sz="6000" dirty="0"/>
          </a:p>
        </p:txBody>
      </p:sp>
      <p:sp>
        <p:nvSpPr>
          <p:cNvPr id="113" name="Google Shape;113;p1"/>
          <p:cNvSpPr txBox="1">
            <a:spLocks noGrp="1"/>
          </p:cNvSpPr>
          <p:nvPr>
            <p:ph type="body" idx="6"/>
          </p:nvPr>
        </p:nvSpPr>
        <p:spPr>
          <a:xfrm>
            <a:off x="22438950" y="4173175"/>
            <a:ext cx="10772100" cy="25651587"/>
          </a:xfrm>
          <a:prstGeom prst="rect">
            <a:avLst/>
          </a:prstGeom>
          <a:noFill/>
          <a:ln>
            <a:noFill/>
          </a:ln>
        </p:spPr>
        <p:txBody>
          <a:bodyPr spcFirstLastPara="1" wrap="square" lIns="228575" tIns="228575" rIns="228575" bIns="228575" anchor="t" anchorCtr="0">
            <a:spAutoFit/>
          </a:bodyPr>
          <a:lstStyle/>
          <a:p>
            <a:pPr marL="0" lvl="0" indent="0" algn="ctr" rtl="0">
              <a:spcBef>
                <a:spcPts val="0"/>
              </a:spcBef>
              <a:spcAft>
                <a:spcPts val="0"/>
              </a:spcAft>
              <a:buNone/>
            </a:pPr>
            <a:r>
              <a:rPr lang="en-US" sz="6100" b="1" u="sng" dirty="0">
                <a:latin typeface="Calibri"/>
                <a:ea typeface="Calibri"/>
                <a:cs typeface="Calibri"/>
                <a:sym typeface="Calibri"/>
              </a:rPr>
              <a:t>Result</a:t>
            </a:r>
            <a:endParaRPr sz="6100" b="1" u="sng" dirty="0">
              <a:latin typeface="Calibri"/>
              <a:ea typeface="Calibri"/>
              <a:cs typeface="Calibri"/>
              <a:sym typeface="Calibri"/>
            </a:endParaRPr>
          </a:p>
          <a:p>
            <a:pPr marL="0" lvl="0" indent="-381000" algn="l" rtl="0">
              <a:lnSpc>
                <a:spcPct val="115000"/>
              </a:lnSpc>
              <a:spcBef>
                <a:spcPts val="6400"/>
              </a:spcBef>
              <a:spcAft>
                <a:spcPts val="0"/>
              </a:spcAft>
              <a:buClr>
                <a:schemeClr val="dk1"/>
              </a:buClr>
              <a:buSzPts val="6000"/>
              <a:buFont typeface="Arial"/>
              <a:buChar char="•"/>
            </a:pPr>
            <a:r>
              <a:rPr lang="en-US" sz="6000" dirty="0">
                <a:solidFill>
                  <a:schemeClr val="dk1"/>
                </a:solidFill>
                <a:latin typeface="Arial"/>
                <a:ea typeface="Arial"/>
                <a:cs typeface="Arial"/>
                <a:sym typeface="Arial"/>
              </a:rPr>
              <a:t>The findings indicate that mentoring and coaching significantly enhance human, social, emotional, and professional capital among financial auditors. Participants reported improved technical skills, stronger professional relationships, increased emotional resilience, and better auditing outcomes.</a:t>
            </a:r>
          </a:p>
          <a:p>
            <a:pPr marL="0" lvl="0" indent="0" algn="ctr" rtl="0">
              <a:lnSpc>
                <a:spcPct val="115000"/>
              </a:lnSpc>
              <a:spcBef>
                <a:spcPts val="6400"/>
              </a:spcBef>
              <a:spcAft>
                <a:spcPts val="0"/>
              </a:spcAft>
              <a:buClr>
                <a:schemeClr val="dk1"/>
              </a:buClr>
              <a:buSzPts val="6000"/>
            </a:pPr>
            <a:r>
              <a:rPr lang="en-US" sz="6000" b="1" u="sng" dirty="0">
                <a:solidFill>
                  <a:schemeClr val="dk1"/>
                </a:solidFill>
                <a:latin typeface="Lato"/>
                <a:ea typeface="Lato"/>
                <a:cs typeface="Lato"/>
                <a:sym typeface="Lato"/>
              </a:rPr>
              <a:t>Conclusion</a:t>
            </a:r>
            <a:endParaRPr sz="6000" b="1" u="sng" dirty="0">
              <a:solidFill>
                <a:schemeClr val="dk1"/>
              </a:solidFill>
              <a:latin typeface="Arial"/>
              <a:ea typeface="Arial"/>
              <a:cs typeface="Arial"/>
              <a:sym typeface="Arial"/>
            </a:endParaRPr>
          </a:p>
          <a:p>
            <a:pPr marL="0" lvl="0" indent="-381000" algn="l" rtl="0">
              <a:spcBef>
                <a:spcPts val="6400"/>
              </a:spcBef>
              <a:spcAft>
                <a:spcPts val="0"/>
              </a:spcAft>
              <a:buClr>
                <a:schemeClr val="dk1"/>
              </a:buClr>
              <a:buSzPts val="6000"/>
              <a:buFont typeface="Arial"/>
              <a:buChar char="•"/>
            </a:pPr>
            <a:r>
              <a:rPr lang="en-US" sz="6000" dirty="0">
                <a:solidFill>
                  <a:schemeClr val="dk1"/>
                </a:solidFill>
                <a:latin typeface="Arial"/>
                <a:ea typeface="Arial"/>
                <a:cs typeface="Arial"/>
                <a:sym typeface="Arial"/>
              </a:rPr>
              <a:t>The research highlights the importance of integrating mentoring and coaching into professional development practices within the financial audit sector. Encouraging these approaches can lead to more resilient, competent, and professionally successful auditors.</a:t>
            </a:r>
          </a:p>
        </p:txBody>
      </p:sp>
      <p:sp>
        <p:nvSpPr>
          <p:cNvPr id="114" name="Google Shape;114;p1"/>
          <p:cNvSpPr txBox="1">
            <a:spLocks noGrp="1"/>
          </p:cNvSpPr>
          <p:nvPr>
            <p:ph type="body" idx="7"/>
          </p:nvPr>
        </p:nvSpPr>
        <p:spPr>
          <a:xfrm>
            <a:off x="10827004" y="22625587"/>
            <a:ext cx="10058400" cy="1108200"/>
          </a:xfrm>
          <a:prstGeom prst="rect">
            <a:avLst/>
          </a:prstGeom>
          <a:noFill/>
          <a:ln>
            <a:noFill/>
          </a:ln>
        </p:spPr>
        <p:txBody>
          <a:bodyPr spcFirstLastPara="1" wrap="square" lIns="91425" tIns="91425" rIns="91425" bIns="91425" anchor="ctr" anchorCtr="0">
            <a:spAutoFit/>
          </a:bodyPr>
          <a:lstStyle/>
          <a:p>
            <a:pPr marL="514350" lvl="0" indent="-514350" algn="ctr" rtl="0">
              <a:spcBef>
                <a:spcPts val="720"/>
              </a:spcBef>
              <a:spcAft>
                <a:spcPts val="6400"/>
              </a:spcAft>
              <a:buClr>
                <a:srgbClr val="205867"/>
              </a:buClr>
              <a:buSzPts val="3600"/>
              <a:buFont typeface="Arial"/>
              <a:buNone/>
            </a:pPr>
            <a:r>
              <a:rPr lang="en-US" sz="6000" dirty="0">
                <a:latin typeface="Times New Roman"/>
                <a:ea typeface="Times New Roman"/>
                <a:cs typeface="Times New Roman"/>
                <a:sym typeface="Times New Roman"/>
              </a:rPr>
              <a:t>Research methodology</a:t>
            </a:r>
            <a:endParaRPr sz="6000" dirty="0"/>
          </a:p>
        </p:txBody>
      </p:sp>
      <p:sp>
        <p:nvSpPr>
          <p:cNvPr id="115" name="Google Shape;115;p1"/>
          <p:cNvSpPr txBox="1">
            <a:spLocks noGrp="1"/>
          </p:cNvSpPr>
          <p:nvPr>
            <p:ph type="body" idx="8"/>
          </p:nvPr>
        </p:nvSpPr>
        <p:spPr>
          <a:xfrm>
            <a:off x="33844207" y="4713229"/>
            <a:ext cx="100470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t>BIBLIOGRAPHY</a:t>
            </a:r>
            <a:endParaRPr sz="6000" dirty="0"/>
          </a:p>
        </p:txBody>
      </p:sp>
      <p:sp>
        <p:nvSpPr>
          <p:cNvPr id="116" name="Google Shape;116;p1"/>
          <p:cNvSpPr txBox="1">
            <a:spLocks noGrp="1"/>
          </p:cNvSpPr>
          <p:nvPr>
            <p:ph type="body" idx="9"/>
          </p:nvPr>
        </p:nvSpPr>
        <p:spPr>
          <a:xfrm>
            <a:off x="33211000" y="4713229"/>
            <a:ext cx="10469100" cy="27428121"/>
          </a:xfrm>
          <a:prstGeom prst="rect">
            <a:avLst/>
          </a:prstGeom>
          <a:noFill/>
          <a:ln>
            <a:noFill/>
          </a:ln>
        </p:spPr>
        <p:txBody>
          <a:bodyPr spcFirstLastPara="1" wrap="square" lIns="228575" tIns="228575" rIns="228575" bIns="228575" anchor="ctr" anchorCtr="0">
            <a:noAutofit/>
          </a:bodyPr>
          <a:lstStyle/>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1. Smith, J. (2020). Continuous Professional Development in Financial Auditing. Journal of Accounting and Finance, 45(3), 234-245.</a:t>
            </a:r>
          </a:p>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2. Jones, A., &amp; Brown, L. (2019). The Role of Higher Education in Enhancing Auditor Skills. International Journal of Auditing, 54(2), 123-136.</a:t>
            </a:r>
          </a:p>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3. Williams, R. (2021). Policy Reforms for Tax Compliance in Mediterranean Countries. Mediterranean Journal of Public Policy, 12(4), 98-115.</a:t>
            </a:r>
          </a:p>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4. Davis, P. (2018). Mentoring and Coaching in Professional Development. Professional Development Quarterly, 36(1), 45-58.</a:t>
            </a:r>
          </a:p>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5. Garcia, M., &amp; Lopez, S. (2022). Educational Approaches in Financial Training. Education and Training Review, 27(5), 301-320.</a:t>
            </a:r>
          </a:p>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6. Miller, K. (2017). Enhancing Auditor Competence through Continuous Learning. Accounting Education Journal, 29(6), 367-382.</a:t>
            </a:r>
          </a:p>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7. Smith, J. &amp; Johnson, T. (2021). The Impact of University Programs on Financial Auditing. Journal of Higher Education and Research, 48(2), 177-190.</a:t>
            </a:r>
          </a:p>
          <a:p>
            <a:pPr marL="0" lvl="0" indent="0" algn="l" rtl="0">
              <a:lnSpc>
                <a:spcPct val="100000"/>
              </a:lnSpc>
              <a:spcBef>
                <a:spcPts val="480"/>
              </a:spcBef>
              <a:spcAft>
                <a:spcPts val="0"/>
              </a:spcAft>
              <a:buClr>
                <a:srgbClr val="205867"/>
              </a:buClr>
              <a:buSzPts val="2400"/>
              <a:buNone/>
            </a:pPr>
            <a:r>
              <a:rPr lang="en-US" sz="4400" dirty="0">
                <a:solidFill>
                  <a:srgbClr val="000000"/>
                </a:solidFill>
                <a:latin typeface="Arial"/>
                <a:ea typeface="Arial"/>
                <a:cs typeface="Arial"/>
                <a:sym typeface="Arial"/>
              </a:rPr>
              <a:t>8. Taylor, B. (2020). Cultivating Tax Culture through Policy Initiatives. Public Administration Review, 60(3), 213-225.</a:t>
            </a:r>
          </a:p>
          <a:p>
            <a:pPr marL="0" lvl="0" indent="0" algn="l" rtl="0">
              <a:lnSpc>
                <a:spcPct val="100000"/>
              </a:lnSpc>
              <a:spcBef>
                <a:spcPts val="480"/>
              </a:spcBef>
              <a:spcAft>
                <a:spcPts val="0"/>
              </a:spcAft>
              <a:buClr>
                <a:srgbClr val="205867"/>
              </a:buClr>
              <a:buSzPts val="2400"/>
              <a:buNone/>
            </a:pPr>
            <a:endParaRPr lang="en-US" sz="4400" dirty="0">
              <a:solidFill>
                <a:srgbClr val="000000"/>
              </a:solidFill>
              <a:latin typeface="Arial"/>
              <a:ea typeface="Arial"/>
              <a:cs typeface="Arial"/>
              <a:sym typeface="Arial"/>
            </a:endParaRPr>
          </a:p>
        </p:txBody>
      </p:sp>
      <p:sp>
        <p:nvSpPr>
          <p:cNvPr id="117" name="Google Shape;117;p1"/>
          <p:cNvSpPr txBox="1">
            <a:spLocks noGrp="1"/>
          </p:cNvSpPr>
          <p:nvPr>
            <p:ph type="body" idx="13"/>
          </p:nvPr>
        </p:nvSpPr>
        <p:spPr>
          <a:xfrm>
            <a:off x="931468" y="17776524"/>
            <a:ext cx="10056900" cy="8763394"/>
          </a:xfrm>
          <a:prstGeom prst="rect">
            <a:avLst/>
          </a:prstGeom>
          <a:noFill/>
          <a:ln>
            <a:noFill/>
          </a:ln>
        </p:spPr>
        <p:txBody>
          <a:bodyPr spcFirstLastPara="1" wrap="square" lIns="91425" tIns="91425" rIns="91425" bIns="91425" anchor="ctr" anchorCtr="0">
            <a:spAutoFit/>
          </a:bodyPr>
          <a:lstStyle/>
          <a:p>
            <a:pPr marL="0" lvl="0" indent="0" algn="ctr" rtl="0">
              <a:spcBef>
                <a:spcPts val="800"/>
              </a:spcBef>
              <a:spcAft>
                <a:spcPts val="0"/>
              </a:spcAft>
              <a:buClr>
                <a:srgbClr val="205867"/>
              </a:buClr>
              <a:buSzPts val="4000"/>
              <a:buNone/>
            </a:pPr>
            <a:r>
              <a:rPr lang="en-US" sz="5100" b="0" u="none" dirty="0"/>
              <a:t>The primary problem addressed in this study is understanding how mentoring and coaching, grounded in principles of professional development, can effectively support the continuous improvement and competence of financial auditors. The research aims to explore how these methods contribute to improved auditing performance, professional resilience, and collaborative skills.</a:t>
            </a:r>
          </a:p>
        </p:txBody>
      </p:sp>
      <p:sp>
        <p:nvSpPr>
          <p:cNvPr id="118" name="Google Shape;118;p1"/>
          <p:cNvSpPr txBox="1">
            <a:spLocks noGrp="1"/>
          </p:cNvSpPr>
          <p:nvPr>
            <p:ph type="body" idx="14"/>
          </p:nvPr>
        </p:nvSpPr>
        <p:spPr>
          <a:xfrm>
            <a:off x="3366379" y="2957613"/>
            <a:ext cx="31998900" cy="1638300"/>
          </a:xfrm>
          <a:prstGeom prst="rect">
            <a:avLst/>
          </a:prstGeom>
          <a:noFill/>
          <a:ln>
            <a:noFill/>
          </a:ln>
        </p:spPr>
        <p:txBody>
          <a:bodyPr spcFirstLastPara="1" wrap="square" lIns="228575" tIns="228575" rIns="228575" bIns="228575" anchor="t" anchorCtr="0">
            <a:noAutofit/>
          </a:bodyPr>
          <a:lstStyle/>
          <a:p>
            <a:pPr marL="0" indent="0">
              <a:spcBef>
                <a:spcPts val="0"/>
              </a:spcBef>
              <a:spcAft>
                <a:spcPts val="6400"/>
              </a:spcAft>
            </a:pPr>
            <a:r>
              <a:rPr lang="en-US" sz="5400" dirty="0" err="1"/>
              <a:t>Tetradis</a:t>
            </a:r>
            <a:r>
              <a:rPr lang="en-US" sz="5400" dirty="0"/>
              <a:t> Nikolaos</a:t>
            </a:r>
            <a:br>
              <a:rPr lang="en-US" sz="4300" dirty="0"/>
            </a:br>
            <a:r>
              <a:rPr lang="en-US" sz="4300" dirty="0"/>
              <a:t>PhD Candidate at the University of Alicante</a:t>
            </a:r>
            <a:endParaRPr sz="4300" dirty="0"/>
          </a:p>
        </p:txBody>
      </p:sp>
      <p:sp>
        <p:nvSpPr>
          <p:cNvPr id="119" name="Google Shape;119;p1"/>
          <p:cNvSpPr txBox="1">
            <a:spLocks noGrp="1"/>
          </p:cNvSpPr>
          <p:nvPr>
            <p:ph type="body" idx="15"/>
          </p:nvPr>
        </p:nvSpPr>
        <p:spPr>
          <a:xfrm>
            <a:off x="2971800" y="465813"/>
            <a:ext cx="37985700" cy="2620287"/>
          </a:xfrm>
          <a:prstGeom prst="rect">
            <a:avLst/>
          </a:prstGeom>
          <a:noFill/>
          <a:ln>
            <a:noFill/>
          </a:ln>
        </p:spPr>
        <p:txBody>
          <a:bodyPr spcFirstLastPara="1" wrap="square" lIns="228575" tIns="228575" rIns="228575" bIns="228575" anchor="t" anchorCtr="0">
            <a:noAutofit/>
          </a:bodyPr>
          <a:lstStyle/>
          <a:p>
            <a:pPr marL="0" lvl="0" indent="0" algn="l" rtl="0">
              <a:spcBef>
                <a:spcPts val="0"/>
              </a:spcBef>
              <a:spcAft>
                <a:spcPts val="6400"/>
              </a:spcAft>
              <a:buClr>
                <a:schemeClr val="dk1"/>
              </a:buClr>
              <a:buSzPts val="12000"/>
              <a:buNone/>
            </a:pPr>
            <a:r>
              <a:rPr lang="en-US" sz="7600" dirty="0">
                <a:solidFill>
                  <a:schemeClr val="dk1"/>
                </a:solidFill>
                <a:latin typeface="Calibri"/>
                <a:ea typeface="Calibri"/>
                <a:cs typeface="Calibri"/>
                <a:sym typeface="Calibri"/>
              </a:rPr>
              <a:t>The Lifelong Training of Employees of the Financial Audit Mechanism in Greece</a:t>
            </a:r>
            <a:endParaRPr sz="5600" dirty="0"/>
          </a:p>
        </p:txBody>
      </p:sp>
    </p:spTree>
  </p:cSld>
  <p:clrMapOvr>
    <a:masterClrMapping/>
  </p:clrMapOvr>
</p:sld>
</file>

<file path=ppt/theme/theme1.xml><?xml version="1.0" encoding="utf-8"?>
<a:theme xmlns:a="http://schemas.openxmlformats.org/drawingml/2006/main" name="Βάση">
  <a:themeElements>
    <a:clrScheme name="Βάση">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Βάση">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Βάση">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TM03457444[[fn=Βάση]]</Template>
  <TotalTime>27</TotalTime>
  <Words>532</Words>
  <Application>Microsoft Office PowerPoint</Application>
  <PresentationFormat>Προσαρμογή</PresentationFormat>
  <Paragraphs>27</Paragraphs>
  <Slides>1</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vt:i4>
      </vt:variant>
    </vt:vector>
  </HeadingPairs>
  <TitlesOfParts>
    <vt:vector size="8" baseType="lpstr">
      <vt:lpstr>Corbel</vt:lpstr>
      <vt:lpstr>Trebuchet MS</vt:lpstr>
      <vt:lpstr>Arial</vt:lpstr>
      <vt:lpstr>Calibri</vt:lpstr>
      <vt:lpstr>Lato</vt:lpstr>
      <vt:lpstr>Times New Roman</vt:lpstr>
      <vt:lpstr>Βάση</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CanterburyMedia</dc:creator>
  <cp:lastModifiedBy>ΛΑΛΟΣ ΧΡΗΣΤΟΣ</cp:lastModifiedBy>
  <cp:revision>3</cp:revision>
  <dcterms:created xsi:type="dcterms:W3CDTF">2012-02-03T19:11:35Z</dcterms:created>
  <dcterms:modified xsi:type="dcterms:W3CDTF">2024-06-27T20:36:11Z</dcterms:modified>
</cp:coreProperties>
</file>